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64" r:id="rId2"/>
    <p:sldId id="257" r:id="rId3"/>
    <p:sldId id="265" r:id="rId4"/>
    <p:sldId id="266" r:id="rId5"/>
    <p:sldId id="267" r:id="rId6"/>
    <p:sldId id="268" r:id="rId7"/>
    <p:sldId id="269" r:id="rId8"/>
    <p:sldId id="270" r:id="rId9"/>
    <p:sldId id="271" r:id="rId10"/>
    <p:sldId id="272" r:id="rId11"/>
    <p:sldId id="273" r:id="rId12"/>
    <p:sldId id="274" r:id="rId13"/>
    <p:sldId id="278" r:id="rId14"/>
    <p:sldId id="280" r:id="rId15"/>
    <p:sldId id="295" r:id="rId16"/>
    <p:sldId id="285" r:id="rId17"/>
    <p:sldId id="286" r:id="rId18"/>
    <p:sldId id="290" r:id="rId19"/>
    <p:sldId id="292" r:id="rId20"/>
    <p:sldId id="293" r:id="rId21"/>
    <p:sldId id="261" r:id="rId22"/>
    <p:sldId id="262"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EB Garamond" panose="00000500000000000000" pitchFamily="2" charset="0"/>
      <p:regular r:id="rId29"/>
      <p:bold r:id="rId30"/>
      <p:italic r:id="rId31"/>
      <p:boldItalic r:id="rId32"/>
    </p:embeddedFont>
    <p:embeddedFont>
      <p:font typeface="EB Garamond Medium" panose="00000600000000000000" pitchFamily="2" charset="0"/>
      <p:regular r:id="rId33"/>
      <p:bold r:id="rId34"/>
      <p:italic r:id="rId35"/>
      <p:boldItalic r:id="rId36"/>
    </p:embeddedFont>
    <p:embeddedFont>
      <p:font typeface="EB Garamond SemiBold" panose="00000700000000000000" pitchFamily="2" charset="0"/>
      <p:regular r:id="rId37"/>
      <p:bold r:id="rId38"/>
      <p:italic r:id="rId39"/>
      <p:boldItalic r:id="rId40"/>
    </p:embeddedFont>
    <p:embeddedFont>
      <p:font typeface="Public Sans"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96" y="9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8" r:id="rId68"/>
    <p:sldLayoutId id="2147483719" r:id="rId69"/>
    <p:sldLayoutId id="2147483720" r:id="rId70"/>
    <p:sldLayoutId id="2147483721" r:id="rId71"/>
    <p:sldLayoutId id="2147483722" r:id="rId72"/>
    <p:sldLayoutId id="2147483723" r:id="rId73"/>
    <p:sldLayoutId id="2147483724" r:id="rId74"/>
    <p:sldLayoutId id="2147483725" r:id="rId75"/>
    <p:sldLayoutId id="2147483726" r:id="rId76"/>
    <p:sldLayoutId id="2147483727" r:id="rId77"/>
    <p:sldLayoutId id="2147483728" r:id="rId78"/>
    <p:sldLayoutId id="2147483729" r:id="rId79"/>
    <p:sldLayoutId id="2147483730" r:id="rId80"/>
    <p:sldLayoutId id="2147483731" r:id="rId81"/>
    <p:sldLayoutId id="2147483732" r:id="rId82"/>
    <p:sldLayoutId id="2147483733" r:id="rId83"/>
    <p:sldLayoutId id="2147483734" r:id="rId84"/>
    <p:sldLayoutId id="2147483735" r:id="rId85"/>
    <p:sldLayoutId id="2147483736" r:id="rId86"/>
    <p:sldLayoutId id="2147483738" r:id="rId87"/>
    <p:sldLayoutId id="2147483739" r:id="rId88"/>
    <p:sldLayoutId id="2147483740" r:id="rId89"/>
    <p:sldLayoutId id="2147483741" r:id="rId90"/>
    <p:sldLayoutId id="2147483742" r:id="rId91"/>
    <p:sldLayoutId id="2147483743" r:id="rId92"/>
    <p:sldLayoutId id="2147483745" r:id="rId93"/>
    <p:sldLayoutId id="2147483746" r:id="rId94"/>
    <p:sldLayoutId id="2147483748" r:id="rId95"/>
    <p:sldLayoutId id="2147483749" r:id="rId96"/>
    <p:sldLayoutId id="2147483750" r:id="rId97"/>
    <p:sldLayoutId id="2147483751" r:id="rId98"/>
    <p:sldLayoutId id="2147483752" r:id="rId99"/>
    <p:sldLayoutId id="2147483755" r:id="rId100"/>
    <p:sldLayoutId id="2147483756" r:id="rId101"/>
    <p:sldLayoutId id="2147483757" r:id="rId102"/>
    <p:sldLayoutId id="2147483758" r:id="rId103"/>
    <p:sldLayoutId id="2147483759" r:id="rId104"/>
    <p:sldLayoutId id="2147483760" r:id="rId105"/>
    <p:sldLayoutId id="2147483761" r:id="rId106"/>
    <p:sldLayoutId id="2147483762" r:id="rId107"/>
    <p:sldLayoutId id="2147483763" r:id="rId108"/>
    <p:sldLayoutId id="2147483764" r:id="rId109"/>
    <p:sldLayoutId id="2147483765" r:id="rId1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3CE916-26B6-1331-B85F-20F1F1D94BF4}"/>
              </a:ext>
            </a:extLst>
          </p:cNvPr>
          <p:cNvSpPr>
            <a:spLocks noGrp="1"/>
          </p:cNvSpPr>
          <p:nvPr>
            <p:ph type="body" idx="1"/>
          </p:nvPr>
        </p:nvSpPr>
        <p:spPr>
          <a:xfrm>
            <a:off x="261254" y="2320290"/>
            <a:ext cx="3384916" cy="1908810"/>
          </a:xfrm>
        </p:spPr>
        <p:txBody>
          <a:bodyPr/>
          <a:lstStyle/>
          <a:p>
            <a:r>
              <a:rPr lang="en-US" dirty="0"/>
              <a:t>MONEY TRANSFER WEBSITE</a:t>
            </a:r>
          </a:p>
          <a:p>
            <a:endParaRPr lang="en-US" dirty="0"/>
          </a:p>
          <a:p>
            <a:r>
              <a:rPr lang="en-US" dirty="0"/>
              <a:t>Task - 1</a:t>
            </a:r>
          </a:p>
        </p:txBody>
      </p:sp>
    </p:spTree>
    <p:extLst>
      <p:ext uri="{BB962C8B-B14F-4D97-AF65-F5344CB8AC3E}">
        <p14:creationId xmlns:p14="http://schemas.microsoft.com/office/powerpoint/2010/main" val="1059583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E3BE7F-94F4-06C7-A2F6-2EB55F97021D}"/>
              </a:ext>
            </a:extLst>
          </p:cNvPr>
          <p:cNvPicPr>
            <a:picLocks noChangeAspect="1"/>
          </p:cNvPicPr>
          <p:nvPr/>
        </p:nvPicPr>
        <p:blipFill>
          <a:blip r:embed="rId2"/>
          <a:stretch>
            <a:fillRect/>
          </a:stretch>
        </p:blipFill>
        <p:spPr>
          <a:xfrm>
            <a:off x="1809364" y="737931"/>
            <a:ext cx="6534536" cy="4108389"/>
          </a:xfrm>
          <a:prstGeom prst="rect">
            <a:avLst/>
          </a:prstGeom>
        </p:spPr>
      </p:pic>
      <p:sp>
        <p:nvSpPr>
          <p:cNvPr id="5" name="TextBox 4">
            <a:extLst>
              <a:ext uri="{FF2B5EF4-FFF2-40B4-BE49-F238E27FC236}">
                <a16:creationId xmlns:a16="http://schemas.microsoft.com/office/drawing/2014/main" id="{D2F8F596-BD06-09A4-A83A-270B7C630C57}"/>
              </a:ext>
            </a:extLst>
          </p:cNvPr>
          <p:cNvSpPr txBox="1"/>
          <p:nvPr/>
        </p:nvSpPr>
        <p:spPr>
          <a:xfrm>
            <a:off x="0" y="2417862"/>
            <a:ext cx="4572000" cy="584775"/>
          </a:xfrm>
          <a:prstGeom prst="rect">
            <a:avLst/>
          </a:prstGeom>
          <a:noFill/>
        </p:spPr>
        <p:txBody>
          <a:bodyPr wrap="square">
            <a:spAutoFit/>
          </a:bodyPr>
          <a:lstStyle/>
          <a:p>
            <a:r>
              <a:rPr lang="en-IN" sz="3200" u="sng" dirty="0">
                <a:effectLst/>
                <a:latin typeface="EB Garamond" panose="00000500000000000000" pitchFamily="2" charset="0"/>
                <a:ea typeface="EB Garamond" panose="00000500000000000000" pitchFamily="2" charset="0"/>
                <a:cs typeface="Latha" panose="020B0604020202020204" pitchFamily="34" charset="0"/>
              </a:rPr>
              <a:t>Product </a:t>
            </a:r>
            <a:r>
              <a:rPr lang="en-IN" sz="3200" u="sng" dirty="0">
                <a:latin typeface="EB Garamond"/>
                <a:ea typeface="EB Garamond"/>
                <a:cs typeface="EB Garamond"/>
                <a:sym typeface="EB Garamond"/>
              </a:rPr>
              <a:t> Functions</a:t>
            </a:r>
            <a:r>
              <a:rPr lang="en-IN" sz="3200" dirty="0">
                <a:latin typeface="EB Garamond"/>
                <a:ea typeface="EB Garamond"/>
                <a:cs typeface="EB Garamond"/>
                <a:sym typeface="EB Garamond"/>
              </a:rPr>
              <a:t> </a:t>
            </a:r>
            <a:r>
              <a:rPr lang="en-IN" sz="3200" u="sng" dirty="0">
                <a:effectLst/>
                <a:latin typeface="EB Garamond" panose="00000500000000000000" pitchFamily="2" charset="0"/>
                <a:ea typeface="EB Garamond" panose="00000500000000000000" pitchFamily="2" charset="0"/>
                <a:cs typeface="Latha" panose="020B0604020202020204" pitchFamily="34" charset="0"/>
              </a:rPr>
              <a:t>:</a:t>
            </a:r>
            <a:endParaRPr lang="en-US" sz="3200" dirty="0"/>
          </a:p>
        </p:txBody>
      </p:sp>
    </p:spTree>
    <p:extLst>
      <p:ext uri="{BB962C8B-B14F-4D97-AF65-F5344CB8AC3E}">
        <p14:creationId xmlns:p14="http://schemas.microsoft.com/office/powerpoint/2010/main" val="1010463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ffective Functional Requirements Writing - QA world">
            <a:extLst>
              <a:ext uri="{FF2B5EF4-FFF2-40B4-BE49-F238E27FC236}">
                <a16:creationId xmlns:a16="http://schemas.microsoft.com/office/drawing/2014/main" id="{1CFF0575-F727-16AF-F3F4-17F42804C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F4A156-79DD-F398-3221-0A213FDEF444}"/>
              </a:ext>
            </a:extLst>
          </p:cNvPr>
          <p:cNvPicPr>
            <a:picLocks noChangeAspect="1"/>
          </p:cNvPicPr>
          <p:nvPr/>
        </p:nvPicPr>
        <p:blipFill>
          <a:blip r:embed="rId3"/>
          <a:stretch>
            <a:fillRect/>
          </a:stretch>
        </p:blipFill>
        <p:spPr>
          <a:xfrm>
            <a:off x="4572000" y="233036"/>
            <a:ext cx="4572000" cy="4910464"/>
          </a:xfrm>
          <a:prstGeom prst="rect">
            <a:avLst/>
          </a:prstGeom>
        </p:spPr>
      </p:pic>
    </p:spTree>
    <p:extLst>
      <p:ext uri="{BB962C8B-B14F-4D97-AF65-F5344CB8AC3E}">
        <p14:creationId xmlns:p14="http://schemas.microsoft.com/office/powerpoint/2010/main" val="2522717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nline Money Transfer in India: Best Methods and Process">
            <a:extLst>
              <a:ext uri="{FF2B5EF4-FFF2-40B4-BE49-F238E27FC236}">
                <a16:creationId xmlns:a16="http://schemas.microsoft.com/office/drawing/2014/main" id="{7FD23886-498D-962F-1945-4DB2ED8E2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03569"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435402-5600-4393-F9D6-9E36EF82028A}"/>
              </a:ext>
            </a:extLst>
          </p:cNvPr>
          <p:cNvSpPr txBox="1"/>
          <p:nvPr/>
        </p:nvSpPr>
        <p:spPr>
          <a:xfrm>
            <a:off x="4937760" y="508361"/>
            <a:ext cx="3977640" cy="4372544"/>
          </a:xfrm>
          <a:prstGeom prst="rect">
            <a:avLst/>
          </a:prstGeom>
          <a:noFill/>
        </p:spPr>
        <p:txBody>
          <a:bodyPr wrap="square">
            <a:spAutoFit/>
          </a:bodyPr>
          <a:lstStyle/>
          <a:p>
            <a:pPr marL="139700" indent="0">
              <a:lnSpc>
                <a:spcPct val="107000"/>
              </a:lnSpc>
              <a:spcAft>
                <a:spcPts val="800"/>
              </a:spcAft>
              <a:buNone/>
            </a:pPr>
            <a:r>
              <a:rPr lang="en-IN" sz="3200" u="sng" dirty="0">
                <a:effectLst/>
                <a:latin typeface="EB Garamond" panose="00000500000000000000" pitchFamily="2" charset="0"/>
                <a:ea typeface="EB Garamond" panose="00000500000000000000" pitchFamily="2" charset="0"/>
                <a:cs typeface="Latha" panose="020B0604020202020204" pitchFamily="34" charset="0"/>
              </a:rPr>
              <a:t>Interface requirements:</a:t>
            </a:r>
            <a:r>
              <a:rPr lang="en-IN" sz="1800" dirty="0">
                <a:effectLst/>
                <a:latin typeface="EB Garamond" panose="00000500000000000000" pitchFamily="2" charset="0"/>
                <a:ea typeface="EB Garamond" panose="00000500000000000000" pitchFamily="2" charset="0"/>
                <a:cs typeface="Latha" panose="020B0604020202020204" pitchFamily="34" charset="0"/>
              </a:rPr>
              <a:t> </a:t>
            </a:r>
          </a:p>
          <a:p>
            <a:pPr marL="139700" indent="0">
              <a:lnSpc>
                <a:spcPct val="107000"/>
              </a:lnSpc>
              <a:spcAft>
                <a:spcPts val="800"/>
              </a:spcAft>
              <a:buNone/>
            </a:pPr>
            <a:r>
              <a:rPr lang="en-IN" sz="2000" b="1" dirty="0">
                <a:effectLst/>
                <a:latin typeface="EB Garamond" panose="00000500000000000000" pitchFamily="2" charset="0"/>
                <a:ea typeface="EB Garamond" panose="00000500000000000000" pitchFamily="2" charset="0"/>
                <a:cs typeface="Latha" panose="020B0604020202020204" pitchFamily="34" charset="0"/>
              </a:rPr>
              <a:t>User Interfaces-</a:t>
            </a: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a:t>
            </a:r>
            <a:r>
              <a:rPr lang="en-IN" dirty="0">
                <a:latin typeface="EB Garamond" panose="00000500000000000000" pitchFamily="2" charset="0"/>
                <a:ea typeface="EB Garamond" panose="00000500000000000000" pitchFamily="2" charset="0"/>
                <a:cs typeface="Latha" panose="020B0604020202020204" pitchFamily="34" charset="0"/>
              </a:rPr>
              <a:t>money</a:t>
            </a:r>
            <a:r>
              <a:rPr lang="en-IN" sz="1400" dirty="0">
                <a:effectLst/>
                <a:latin typeface="EB Garamond" panose="00000500000000000000" pitchFamily="2" charset="0"/>
                <a:ea typeface="EB Garamond" panose="00000500000000000000" pitchFamily="2" charset="0"/>
                <a:cs typeface="Latha" panose="020B0604020202020204" pitchFamily="34" charset="0"/>
              </a:rPr>
              <a:t>, </a:t>
            </a:r>
            <a:r>
              <a:rPr lang="en-IN" dirty="0">
                <a:latin typeface="EB Garamond" panose="00000500000000000000" pitchFamily="2" charset="0"/>
                <a:ea typeface="EB Garamond" panose="00000500000000000000" pitchFamily="2" charset="0"/>
                <a:cs typeface="Latha" panose="020B0604020202020204" pitchFamily="34" charset="0"/>
              </a:rPr>
              <a:t>transfer </a:t>
            </a:r>
            <a:r>
              <a:rPr lang="en-IN" sz="1400" dirty="0">
                <a:effectLst/>
                <a:latin typeface="EB Garamond" panose="00000500000000000000" pitchFamily="2" charset="0"/>
                <a:ea typeface="EB Garamond" panose="00000500000000000000" pitchFamily="2" charset="0"/>
                <a:cs typeface="Latha" panose="020B0604020202020204" pitchFamily="34" charset="0"/>
              </a:rPr>
              <a:t>requirements, of their </a:t>
            </a:r>
            <a:r>
              <a:rPr lang="en-IN" dirty="0">
                <a:latin typeface="EB Garamond" panose="00000500000000000000" pitchFamily="2" charset="0"/>
                <a:ea typeface="EB Garamond" panose="00000500000000000000" pitchFamily="2" charset="0"/>
                <a:cs typeface="Latha" panose="020B0604020202020204" pitchFamily="34" charset="0"/>
              </a:rPr>
              <a:t>bank</a:t>
            </a:r>
            <a:r>
              <a:rPr lang="en-IN" sz="1400" dirty="0">
                <a:effectLst/>
                <a:latin typeface="EB Garamond" panose="00000500000000000000" pitchFamily="2" charset="0"/>
                <a:ea typeface="EB Garamond" panose="00000500000000000000" pitchFamily="2" charset="0"/>
                <a:cs typeface="Latha" panose="020B0604020202020204" pitchFamily="34" charset="0"/>
              </a:rPr>
              <a:t> Such objects can be moved into static objects such </a:t>
            </a:r>
            <a:r>
              <a:rPr lang="en-IN" sz="1400" dirty="0" err="1">
                <a:effectLst/>
                <a:latin typeface="EB Garamond" panose="00000500000000000000" pitchFamily="2" charset="0"/>
                <a:ea typeface="EB Garamond" panose="00000500000000000000" pitchFamily="2" charset="0"/>
                <a:cs typeface="Latha" panose="020B0604020202020204" pitchFamily="34" charset="0"/>
              </a:rPr>
              <a:t>aspayments</a:t>
            </a:r>
            <a:r>
              <a:rPr lang="en-IN" sz="1400" dirty="0">
                <a:effectLst/>
                <a:latin typeface="EB Garamond" panose="00000500000000000000" pitchFamily="2" charset="0"/>
                <a:ea typeface="EB Garamond" panose="00000500000000000000" pitchFamily="2" charset="0"/>
                <a:cs typeface="Latha" panose="020B0604020202020204" pitchFamily="34" charset="0"/>
              </a:rPr>
              <a:t> to perform various functions. In addition to this object manipulation paradigm, a limited system is necessary. Users will summon their </a:t>
            </a:r>
            <a:r>
              <a:rPr lang="en-IN" dirty="0">
                <a:latin typeface="EB Garamond" panose="00000500000000000000" pitchFamily="2" charset="0"/>
                <a:ea typeface="EB Garamond" panose="00000500000000000000" pitchFamily="2" charset="0"/>
                <a:cs typeface="Latha" panose="020B0604020202020204" pitchFamily="34" charset="0"/>
              </a:rPr>
              <a:t>transaction</a:t>
            </a:r>
            <a:r>
              <a:rPr lang="en-IN" sz="1400" dirty="0">
                <a:effectLst/>
                <a:latin typeface="EB Garamond" panose="00000500000000000000" pitchFamily="2" charset="0"/>
                <a:ea typeface="EB Garamond" panose="00000500000000000000" pitchFamily="2" charset="0"/>
                <a:cs typeface="Latha" panose="020B0604020202020204" pitchFamily="34" charset="0"/>
              </a:rPr>
              <a:t>, which is combined with a system/command </a:t>
            </a:r>
            <a:r>
              <a:rPr lang="en-IN" dirty="0">
                <a:latin typeface="EB Garamond" panose="00000500000000000000" pitchFamily="2" charset="0"/>
                <a:ea typeface="EB Garamond" panose="00000500000000000000" pitchFamily="2" charset="0"/>
                <a:cs typeface="Latha" panose="020B0604020202020204" pitchFamily="34" charset="0"/>
              </a:rPr>
              <a:t>requirements</a:t>
            </a:r>
            <a:r>
              <a:rPr lang="en-IN" sz="1400" dirty="0">
                <a:effectLst/>
                <a:latin typeface="EB Garamond" panose="00000500000000000000" pitchFamily="2" charset="0"/>
                <a:ea typeface="EB Garamond" panose="00000500000000000000" pitchFamily="2" charset="0"/>
                <a:cs typeface="Latha" panose="020B0604020202020204" pitchFamily="34" charset="0"/>
              </a:rPr>
              <a:t>, using an easy touch gesture, a double-tap on the touch surface, and dismiss it with a similar  gesture or by tapping a close button GUI element</a:t>
            </a:r>
            <a:endParaRPr lang="en-IN"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2860175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78D60E-3C83-89CB-59D8-95BB1A214BA4}"/>
              </a:ext>
            </a:extLst>
          </p:cNvPr>
          <p:cNvSpPr>
            <a:spLocks noGrp="1"/>
          </p:cNvSpPr>
          <p:nvPr>
            <p:ph type="body" idx="1"/>
          </p:nvPr>
        </p:nvSpPr>
        <p:spPr>
          <a:xfrm>
            <a:off x="135732" y="756211"/>
            <a:ext cx="4436269" cy="1278329"/>
          </a:xfrm>
        </p:spPr>
        <p:txBody>
          <a:bodyPr/>
          <a:lstStyle/>
          <a:p>
            <a:r>
              <a:rPr lang="en-IN" sz="1800" b="0" i="0" dirty="0">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a:t>
            </a:r>
            <a:endParaRPr lang="en-US" sz="1800" b="0" dirty="0"/>
          </a:p>
        </p:txBody>
      </p:sp>
      <p:sp>
        <p:nvSpPr>
          <p:cNvPr id="3" name="Text Placeholder 2">
            <a:extLst>
              <a:ext uri="{FF2B5EF4-FFF2-40B4-BE49-F238E27FC236}">
                <a16:creationId xmlns:a16="http://schemas.microsoft.com/office/drawing/2014/main" id="{627B6DB0-0453-11F9-0C05-DFF29D3C3503}"/>
              </a:ext>
            </a:extLst>
          </p:cNvPr>
          <p:cNvSpPr>
            <a:spLocks noGrp="1"/>
          </p:cNvSpPr>
          <p:nvPr>
            <p:ph type="body" idx="2"/>
          </p:nvPr>
        </p:nvSpPr>
        <p:spPr>
          <a:xfrm>
            <a:off x="135732" y="2244254"/>
            <a:ext cx="3956208" cy="1927696"/>
          </a:xfrm>
        </p:spPr>
        <p:txBody>
          <a:bodyPr>
            <a:noAutofit/>
          </a:bodyPr>
          <a:lstStyle/>
          <a:p>
            <a:r>
              <a:rPr lang="en-IN" sz="1800" i="0" dirty="0">
                <a:effectLst/>
                <a:latin typeface="EB Garamond" panose="00000500000000000000" pitchFamily="2" charset="0"/>
                <a:ea typeface="EB Garamond" panose="00000500000000000000" pitchFamily="2" charset="0"/>
                <a:cs typeface="Latha" panose="020B0604020202020204" pitchFamily="34" charset="0"/>
              </a:rPr>
              <a:t>The devices(with the possible exception of displays) must also have good industrial design aesthetics, as they are to be used in place of normal restaurant tables and banks and will be in direct contact with customers.</a:t>
            </a:r>
            <a:endParaRPr lang="en-US" sz="1800" dirty="0"/>
          </a:p>
        </p:txBody>
      </p:sp>
      <p:sp>
        <p:nvSpPr>
          <p:cNvPr id="4" name="Title 3">
            <a:extLst>
              <a:ext uri="{FF2B5EF4-FFF2-40B4-BE49-F238E27FC236}">
                <a16:creationId xmlns:a16="http://schemas.microsoft.com/office/drawing/2014/main" id="{DF3FDF99-36B4-C8AD-DEE6-33B63C9B0F8C}"/>
              </a:ext>
            </a:extLst>
          </p:cNvPr>
          <p:cNvSpPr>
            <a:spLocks noGrp="1"/>
          </p:cNvSpPr>
          <p:nvPr>
            <p:ph type="title"/>
          </p:nvPr>
        </p:nvSpPr>
        <p:spPr/>
        <p:txBody>
          <a:bodyPr>
            <a:noAutofit/>
          </a:bodyPr>
          <a:lstStyle/>
          <a:p>
            <a:r>
              <a:rPr lang="en-IN" sz="2800" u="sng" dirty="0">
                <a:effectLst/>
                <a:latin typeface="EB Garamond" panose="00000500000000000000" pitchFamily="2" charset="0"/>
                <a:ea typeface="EB Garamond" panose="00000500000000000000" pitchFamily="2" charset="0"/>
                <a:cs typeface="Latha" panose="020B0604020202020204" pitchFamily="34" charset="0"/>
              </a:rPr>
              <a:t>Hardware Interfaces</a:t>
            </a:r>
            <a:endParaRPr lang="en-US" sz="2800" dirty="0"/>
          </a:p>
        </p:txBody>
      </p:sp>
    </p:spTree>
    <p:extLst>
      <p:ext uri="{BB962C8B-B14F-4D97-AF65-F5344CB8AC3E}">
        <p14:creationId xmlns:p14="http://schemas.microsoft.com/office/powerpoint/2010/main" val="2705716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0335-81B8-0C41-1A1E-B0BB3DFECCE0}"/>
              </a:ext>
            </a:extLst>
          </p:cNvPr>
          <p:cNvSpPr>
            <a:spLocks noGrp="1"/>
          </p:cNvSpPr>
          <p:nvPr>
            <p:ph type="title"/>
          </p:nvPr>
        </p:nvSpPr>
        <p:spPr>
          <a:xfrm>
            <a:off x="144711" y="810810"/>
            <a:ext cx="3421450" cy="617940"/>
          </a:xfrm>
        </p:spPr>
        <p:txBody>
          <a:bodyPr>
            <a:normAutofit fontScale="90000"/>
          </a:bodyPr>
          <a:lstStyle/>
          <a:p>
            <a:r>
              <a:rPr lang="en-IN" sz="3100" u="sng" dirty="0">
                <a:effectLst/>
                <a:latin typeface="EB Garamond" panose="00000500000000000000" pitchFamily="2" charset="0"/>
                <a:ea typeface="EB Garamond" panose="00000500000000000000" pitchFamily="2" charset="0"/>
                <a:cs typeface="Latha" panose="020B0604020202020204" pitchFamily="34" charset="0"/>
              </a:rPr>
              <a:t> Software Interfaces</a:t>
            </a:r>
            <a:br>
              <a:rPr lang="en-IN" sz="3100" dirty="0">
                <a:effectLst/>
                <a:latin typeface="EB Garamond" panose="00000500000000000000" pitchFamily="2" charset="0"/>
                <a:ea typeface="EB Garamond" panose="00000500000000000000" pitchFamily="2" charset="0"/>
                <a:cs typeface="Latha" panose="020B0604020202020204" pitchFamily="34" charset="0"/>
              </a:rPr>
            </a:br>
            <a:br>
              <a:rPr lang="en-IN" dirty="0"/>
            </a:br>
            <a:endParaRPr lang="en-US" dirty="0"/>
          </a:p>
        </p:txBody>
      </p:sp>
      <p:sp>
        <p:nvSpPr>
          <p:cNvPr id="3" name="Text Placeholder 2">
            <a:extLst>
              <a:ext uri="{FF2B5EF4-FFF2-40B4-BE49-F238E27FC236}">
                <a16:creationId xmlns:a16="http://schemas.microsoft.com/office/drawing/2014/main" id="{F74E1F6A-721E-113D-9720-BAAA57AA2498}"/>
              </a:ext>
            </a:extLst>
          </p:cNvPr>
          <p:cNvSpPr>
            <a:spLocks noGrp="1"/>
          </p:cNvSpPr>
          <p:nvPr>
            <p:ph type="body" idx="1"/>
          </p:nvPr>
        </p:nvSpPr>
        <p:spPr/>
        <p:txBody>
          <a:bodyPr/>
          <a:lstStyle/>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a:p>
            <a:endParaRPr lang="en-US" dirty="0"/>
          </a:p>
        </p:txBody>
      </p:sp>
    </p:spTree>
    <p:extLst>
      <p:ext uri="{BB962C8B-B14F-4D97-AF65-F5344CB8AC3E}">
        <p14:creationId xmlns:p14="http://schemas.microsoft.com/office/powerpoint/2010/main" val="480405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0423DA-5A4C-FA8D-340F-EDC74DD3AA69}"/>
              </a:ext>
            </a:extLst>
          </p:cNvPr>
          <p:cNvSpPr>
            <a:spLocks noGrp="1"/>
          </p:cNvSpPr>
          <p:nvPr>
            <p:ph type="body" idx="1"/>
          </p:nvPr>
        </p:nvSpPr>
        <p:spPr>
          <a:xfrm>
            <a:off x="135731" y="782881"/>
            <a:ext cx="5190649" cy="3697679"/>
          </a:xfrm>
        </p:spPr>
        <p:txBody>
          <a:bodyPr/>
          <a:lstStyle/>
          <a:p>
            <a:r>
              <a:rPr lang="en-IN" sz="1500" b="1" dirty="0">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t>
            </a:r>
          </a:p>
          <a:p>
            <a:endParaRPr lang="en-IN" b="1" dirty="0">
              <a:latin typeface="EB Garamond" panose="00000500000000000000" pitchFamily="2" charset="0"/>
              <a:ea typeface="EB Garamond" panose="00000500000000000000" pitchFamily="2" charset="0"/>
              <a:cs typeface="Latha" panose="020B0604020202020204" pitchFamily="34" charset="0"/>
            </a:endParaRPr>
          </a:p>
          <a:p>
            <a:endParaRPr lang="en-IN" sz="1400" b="1" dirty="0">
              <a:effectLst/>
              <a:latin typeface="EB Garamond" panose="00000500000000000000" pitchFamily="2" charset="0"/>
              <a:ea typeface="EB Garamond" panose="00000500000000000000" pitchFamily="2" charset="0"/>
              <a:cs typeface="Latha" panose="020B0604020202020204" pitchFamily="34" charset="0"/>
            </a:endParaRPr>
          </a:p>
          <a:p>
            <a:r>
              <a:rPr lang="en-IN" sz="1500" b="1" dirty="0">
                <a:effectLst/>
                <a:latin typeface="EB Garamond" panose="00000500000000000000" pitchFamily="2" charset="0"/>
                <a:ea typeface="EB Garamond" panose="00000500000000000000" pitchFamily="2" charset="0"/>
                <a:cs typeface="Latha" panose="020B0604020202020204" pitchFamily="34" charset="0"/>
              </a:rPr>
              <a:t>All devices it will interface with should contain standard Ethernet compatible, software accessible LAN cards to maintain communication between the server and the surface computers, tablets, displays and the external payment system.</a:t>
            </a:r>
          </a:p>
          <a:p>
            <a:endParaRPr lang="en-US" dirty="0"/>
          </a:p>
          <a:p>
            <a:endParaRPr lang="en-US" dirty="0"/>
          </a:p>
        </p:txBody>
      </p:sp>
      <p:sp>
        <p:nvSpPr>
          <p:cNvPr id="3" name="Title 2">
            <a:extLst>
              <a:ext uri="{FF2B5EF4-FFF2-40B4-BE49-F238E27FC236}">
                <a16:creationId xmlns:a16="http://schemas.microsoft.com/office/drawing/2014/main" id="{ED0518D5-EBFA-2343-61C2-46B6D5C4E993}"/>
              </a:ext>
            </a:extLst>
          </p:cNvPr>
          <p:cNvSpPr>
            <a:spLocks noGrp="1"/>
          </p:cNvSpPr>
          <p:nvPr>
            <p:ph type="title"/>
          </p:nvPr>
        </p:nvSpPr>
        <p:spPr/>
        <p:txBody>
          <a:bodyPr>
            <a:noAutofit/>
          </a:bodyPr>
          <a:lstStyle/>
          <a:p>
            <a:r>
              <a:rPr lang="en-IN" sz="2800" i="0" u="sng"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US" sz="2800" u="sng" dirty="0"/>
          </a:p>
        </p:txBody>
      </p:sp>
    </p:spTree>
    <p:extLst>
      <p:ext uri="{BB962C8B-B14F-4D97-AF65-F5344CB8AC3E}">
        <p14:creationId xmlns:p14="http://schemas.microsoft.com/office/powerpoint/2010/main" val="409749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18713-4F9E-F685-686B-45090FA9A0ED}"/>
              </a:ext>
            </a:extLst>
          </p:cNvPr>
          <p:cNvPicPr>
            <a:picLocks noChangeAspect="1"/>
          </p:cNvPicPr>
          <p:nvPr/>
        </p:nvPicPr>
        <p:blipFill>
          <a:blip r:embed="rId2"/>
          <a:stretch>
            <a:fillRect/>
          </a:stretch>
        </p:blipFill>
        <p:spPr>
          <a:xfrm>
            <a:off x="247046" y="261615"/>
            <a:ext cx="8649907" cy="4620270"/>
          </a:xfrm>
          <a:prstGeom prst="rect">
            <a:avLst/>
          </a:prstGeom>
        </p:spPr>
      </p:pic>
    </p:spTree>
    <p:extLst>
      <p:ext uri="{BB962C8B-B14F-4D97-AF65-F5344CB8AC3E}">
        <p14:creationId xmlns:p14="http://schemas.microsoft.com/office/powerpoint/2010/main" val="1044103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BB9426-0B5A-55C0-FCD1-2ADA6A125409}"/>
              </a:ext>
            </a:extLst>
          </p:cNvPr>
          <p:cNvPicPr>
            <a:picLocks noChangeAspect="1"/>
          </p:cNvPicPr>
          <p:nvPr/>
        </p:nvPicPr>
        <p:blipFill>
          <a:blip r:embed="rId2"/>
          <a:stretch>
            <a:fillRect/>
          </a:stretch>
        </p:blipFill>
        <p:spPr>
          <a:xfrm>
            <a:off x="4572000" y="161925"/>
            <a:ext cx="4572000" cy="4819650"/>
          </a:xfrm>
          <a:prstGeom prst="rect">
            <a:avLst/>
          </a:prstGeom>
        </p:spPr>
      </p:pic>
      <p:pic>
        <p:nvPicPr>
          <p:cNvPr id="7170" name="Picture 2" descr="18,693 Software Architecture Illustrations &amp; Clip Art - iStock | Software  architecture icons, Software architecture diagram">
            <a:extLst>
              <a:ext uri="{FF2B5EF4-FFF2-40B4-BE49-F238E27FC236}">
                <a16:creationId xmlns:a16="http://schemas.microsoft.com/office/drawing/2014/main" id="{4F634535-CB6F-F712-AA01-28FF16D9C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925"/>
            <a:ext cx="457200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281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2D3DA-5D1D-2231-2849-6D8B929A04C2}"/>
              </a:ext>
            </a:extLst>
          </p:cNvPr>
          <p:cNvSpPr>
            <a:spLocks noGrp="1"/>
          </p:cNvSpPr>
          <p:nvPr>
            <p:ph type="body" idx="1"/>
          </p:nvPr>
        </p:nvSpPr>
        <p:spPr/>
        <p:txBody>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A user password used for  login must have a bit-strength of at least 64 bits. A user password used for login must be changed every three months. A user shall only be able to log into one at any given instance of time. A </a:t>
            </a:r>
            <a:r>
              <a:rPr lang="en-IN" sz="1800" dirty="0">
                <a:latin typeface="EB Garamond" panose="00000500000000000000" pitchFamily="2" charset="0"/>
                <a:ea typeface="EB Garamond" panose="00000500000000000000" pitchFamily="2" charset="0"/>
                <a:cs typeface="Latha" panose="020B0604020202020204" pitchFamily="34" charset="0"/>
              </a:rPr>
              <a:t>user </a:t>
            </a:r>
            <a:r>
              <a:rPr lang="en-IN" sz="1800" dirty="0">
                <a:effectLst/>
                <a:latin typeface="EB Garamond" panose="00000500000000000000" pitchFamily="2" charset="0"/>
                <a:ea typeface="EB Garamond" panose="00000500000000000000" pitchFamily="2" charset="0"/>
                <a:cs typeface="Latha" panose="020B0604020202020204" pitchFamily="34" charset="0"/>
              </a:rPr>
              <a:t>that attempts to log into a second  while already logged into</a:t>
            </a:r>
          </a:p>
          <a:p>
            <a:pPr marL="139700" indent="0">
              <a:buNone/>
            </a:pPr>
            <a:endParaRPr lang="en-US" sz="1800" b="1" dirty="0"/>
          </a:p>
        </p:txBody>
      </p:sp>
      <p:sp>
        <p:nvSpPr>
          <p:cNvPr id="4" name="Text Placeholder 3">
            <a:extLst>
              <a:ext uri="{FF2B5EF4-FFF2-40B4-BE49-F238E27FC236}">
                <a16:creationId xmlns:a16="http://schemas.microsoft.com/office/drawing/2014/main" id="{C1DEBA88-1EA2-2E46-28D2-9E879C3C4817}"/>
              </a:ext>
            </a:extLst>
          </p:cNvPr>
          <p:cNvSpPr>
            <a:spLocks noGrp="1"/>
          </p:cNvSpPr>
          <p:nvPr>
            <p:ph type="body" idx="3"/>
          </p:nvPr>
        </p:nvSpPr>
        <p:spPr/>
        <p:txBody>
          <a:bodyPr/>
          <a:lstStyle/>
          <a:p>
            <a:r>
              <a:rPr lang="en-IN" sz="2400" u="sng" dirty="0">
                <a:effectLst/>
                <a:latin typeface="EB Garamond" panose="00000500000000000000" pitchFamily="2" charset="0"/>
                <a:ea typeface="EB Garamond" panose="00000500000000000000" pitchFamily="2" charset="0"/>
                <a:cs typeface="Latha" panose="020B0604020202020204" pitchFamily="34" charset="0"/>
              </a:rPr>
              <a:t>Security Requirements</a:t>
            </a:r>
            <a:endParaRPr lang="en-US" sz="2400" u="sng" dirty="0"/>
          </a:p>
        </p:txBody>
      </p:sp>
      <p:pic>
        <p:nvPicPr>
          <p:cNvPr id="8194" name="Picture 2" descr="Software Security Testing Approach, Types, and Tools">
            <a:extLst>
              <a:ext uri="{FF2B5EF4-FFF2-40B4-BE49-F238E27FC236}">
                <a16:creationId xmlns:a16="http://schemas.microsoft.com/office/drawing/2014/main" id="{B608B670-6AA2-5FBA-B5DD-80640AA33FBD}"/>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8627" r="862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32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2724A-37C7-DD05-7C8B-24BA622A97C0}"/>
              </a:ext>
            </a:extLst>
          </p:cNvPr>
          <p:cNvSpPr>
            <a:spLocks noGrp="1"/>
          </p:cNvSpPr>
          <p:nvPr>
            <p:ph type="title"/>
          </p:nvPr>
        </p:nvSpPr>
        <p:spPr/>
        <p:txBody>
          <a:bodyPr>
            <a:noAutofit/>
          </a:bodyPr>
          <a:lstStyle/>
          <a:p>
            <a:r>
              <a:rPr lang="en-IN" sz="2400" dirty="0">
                <a:effectLst/>
                <a:latin typeface="EB Garamond" panose="00000500000000000000" pitchFamily="2" charset="0"/>
                <a:ea typeface="EB Garamond" panose="00000500000000000000" pitchFamily="2" charset="0"/>
                <a:cs typeface="Latha" panose="020B0604020202020204" pitchFamily="34" charset="0"/>
              </a:rPr>
              <a:t>Safety Requirements</a:t>
            </a:r>
            <a:endParaRPr lang="en-US" sz="2400" dirty="0"/>
          </a:p>
        </p:txBody>
      </p:sp>
      <p:sp>
        <p:nvSpPr>
          <p:cNvPr id="4" name="Text Placeholder 3">
            <a:extLst>
              <a:ext uri="{FF2B5EF4-FFF2-40B4-BE49-F238E27FC236}">
                <a16:creationId xmlns:a16="http://schemas.microsoft.com/office/drawing/2014/main" id="{84DADFE3-A7FC-2FCA-7522-AD14B2D052D7}"/>
              </a:ext>
            </a:extLst>
          </p:cNvPr>
          <p:cNvSpPr>
            <a:spLocks noGrp="1"/>
          </p:cNvSpPr>
          <p:nvPr>
            <p:ph type="body" idx="1"/>
          </p:nvPr>
        </p:nvSpPr>
        <p:spPr/>
        <p:txBody>
          <a:bodyPr/>
          <a:lstStyle/>
          <a:p>
            <a:r>
              <a:rPr lang="en-IN" sz="1400" dirty="0">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p>
          <a:p>
            <a:endParaRPr lang="en-US" dirty="0"/>
          </a:p>
        </p:txBody>
      </p:sp>
      <p:pic>
        <p:nvPicPr>
          <p:cNvPr id="9218" name="Picture 2" descr="Software Safety Assurance | Frequentis">
            <a:extLst>
              <a:ext uri="{FF2B5EF4-FFF2-40B4-BE49-F238E27FC236}">
                <a16:creationId xmlns:a16="http://schemas.microsoft.com/office/drawing/2014/main" id="{52B88FF8-6409-325E-2933-FE1458B437CE}"/>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31732" r="31732"/>
          <a:stretch>
            <a:fillRect/>
          </a:stretch>
        </p:blipFill>
        <p:spPr bwMode="auto">
          <a:xfrm>
            <a:off x="4734046" y="638171"/>
            <a:ext cx="4260843" cy="401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516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4279514"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dirty="0"/>
              <a:t> MONEY TRANSFER WEBSITE </a:t>
            </a:r>
            <a:r>
              <a:rPr lang="en-US" sz="1829" dirty="0">
                <a:solidFill>
                  <a:schemeClr val="lt2"/>
                </a:solidFill>
                <a:latin typeface="EB Garamond"/>
                <a:ea typeface="EB Garamond"/>
                <a:cs typeface="EB Garamond"/>
                <a:sym typeface="EB Garamond"/>
              </a:rPr>
              <a: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154902"/>
            <a:ext cx="4548587" cy="317717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The purpose of this SRS is to outline both the functional and non-functional requirements of the subject money transfer system.  The document also provides the detailed profile of the external interfaces, performance consideration and design constraints imposed on the subsequent implementation.</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603207166"/>
              </p:ext>
            </p:extLst>
          </p:nvPr>
        </p:nvGraphicFramePr>
        <p:xfrm>
          <a:off x="144700" y="2345524"/>
          <a:ext cx="4279515" cy="2651580"/>
        </p:xfrm>
        <a:graphic>
          <a:graphicData uri="http://schemas.openxmlformats.org/drawingml/2006/table">
            <a:tbl>
              <a:tblPr>
                <a:noFill/>
                <a:tableStyleId>{11988E83-D4C4-4DDE-B1E8-2A12097C507F}</a:tableStyleId>
              </a:tblPr>
              <a:tblGrid>
                <a:gridCol w="1739396">
                  <a:extLst>
                    <a:ext uri="{9D8B030D-6E8A-4147-A177-3AD203B41FA5}">
                      <a16:colId xmlns:a16="http://schemas.microsoft.com/office/drawing/2014/main" val="20000"/>
                    </a:ext>
                  </a:extLst>
                </a:gridCol>
                <a:gridCol w="1725796">
                  <a:extLst>
                    <a:ext uri="{9D8B030D-6E8A-4147-A177-3AD203B41FA5}">
                      <a16:colId xmlns:a16="http://schemas.microsoft.com/office/drawing/2014/main" val="20001"/>
                    </a:ext>
                  </a:extLst>
                </a:gridCol>
                <a:gridCol w="814323">
                  <a:extLst>
                    <a:ext uri="{9D8B030D-6E8A-4147-A177-3AD203B41FA5}">
                      <a16:colId xmlns:a16="http://schemas.microsoft.com/office/drawing/2014/main" val="20002"/>
                    </a:ext>
                  </a:extLst>
                </a:gridCol>
              </a:tblGrid>
              <a:tr h="357225">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57225">
                <a:tc>
                  <a:txBody>
                    <a:bodyPr/>
                    <a:lstStyle/>
                    <a:p>
                      <a:pPr marL="0" lvl="0" indent="0" algn="l" rtl="0">
                        <a:spcBef>
                          <a:spcPts val="0"/>
                        </a:spcBef>
                        <a:spcAft>
                          <a:spcPts val="0"/>
                        </a:spcAft>
                        <a:buNone/>
                      </a:pPr>
                      <a:r>
                        <a:rPr lang="en-GB" sz="1800" b="0" i="0" dirty="0">
                          <a:solidFill>
                            <a:srgbClr val="000000"/>
                          </a:solidFill>
                          <a:effectLst/>
                          <a:latin typeface="EB Garamond" pitchFamily="2" charset="0"/>
                        </a:rPr>
                        <a:t>2115a941</a:t>
                      </a:r>
                      <a:endParaRPr dirty="0"/>
                    </a:p>
                  </a:txBody>
                  <a:tcPr marL="91425" marR="91425" marT="91425" marB="91425"/>
                </a:tc>
                <a:tc>
                  <a:txBody>
                    <a:bodyPr/>
                    <a:lstStyle/>
                    <a:p>
                      <a:pPr marL="0" lvl="0" indent="0" algn="l" rtl="0">
                        <a:spcBef>
                          <a:spcPts val="0"/>
                        </a:spcBef>
                        <a:spcAft>
                          <a:spcPts val="0"/>
                        </a:spcAft>
                        <a:buNone/>
                      </a:pPr>
                      <a:r>
                        <a:rPr lang="en-US" dirty="0"/>
                        <a:t>RAMVILAS H</a:t>
                      </a:r>
                      <a:endParaRPr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val="10001"/>
                  </a:ext>
                </a:extLst>
              </a:tr>
              <a:tr h="357225">
                <a:tc>
                  <a:txBody>
                    <a:bodyPr/>
                    <a:lstStyle/>
                    <a:p>
                      <a:pPr marL="0" lvl="0" indent="0" algn="l" rtl="0">
                        <a:spcBef>
                          <a:spcPts val="0"/>
                        </a:spcBef>
                        <a:spcAft>
                          <a:spcPts val="0"/>
                        </a:spcAft>
                        <a:buNone/>
                      </a:pPr>
                      <a:r>
                        <a:rPr lang="en-US" dirty="0"/>
                        <a:t>2115a921</a:t>
                      </a:r>
                      <a:endParaRPr dirty="0"/>
                    </a:p>
                  </a:txBody>
                  <a:tcPr marL="91425" marR="91425" marT="91425" marB="91425"/>
                </a:tc>
                <a:tc>
                  <a:txBody>
                    <a:bodyPr/>
                    <a:lstStyle/>
                    <a:p>
                      <a:pPr marL="0" lvl="0" indent="0" algn="l" rtl="0">
                        <a:spcBef>
                          <a:spcPts val="0"/>
                        </a:spcBef>
                        <a:spcAft>
                          <a:spcPts val="0"/>
                        </a:spcAft>
                        <a:buNone/>
                      </a:pPr>
                      <a:r>
                        <a:rPr lang="en-US" dirty="0"/>
                        <a:t>GOKULNATH K</a:t>
                      </a:r>
                      <a:endParaRPr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val="10002"/>
                  </a:ext>
                </a:extLst>
              </a:tr>
              <a:tr h="357225">
                <a:tc>
                  <a:txBody>
                    <a:bodyPr/>
                    <a:lstStyle/>
                    <a:p>
                      <a:pPr marL="0" lvl="0" indent="0" algn="l" rtl="0">
                        <a:spcBef>
                          <a:spcPts val="0"/>
                        </a:spcBef>
                        <a:spcAft>
                          <a:spcPts val="0"/>
                        </a:spcAft>
                        <a:buNone/>
                      </a:pPr>
                      <a:r>
                        <a:rPr lang="en-US" dirty="0"/>
                        <a:t>2115a920</a:t>
                      </a:r>
                      <a:endParaRPr dirty="0"/>
                    </a:p>
                  </a:txBody>
                  <a:tcPr marL="91425" marR="91425" marT="91425" marB="91425"/>
                </a:tc>
                <a:tc>
                  <a:txBody>
                    <a:bodyPr/>
                    <a:lstStyle/>
                    <a:p>
                      <a:pPr marL="0" lvl="0" indent="0" algn="l" rtl="0">
                        <a:spcBef>
                          <a:spcPts val="0"/>
                        </a:spcBef>
                        <a:spcAft>
                          <a:spcPts val="0"/>
                        </a:spcAft>
                        <a:buNone/>
                      </a:pPr>
                      <a:r>
                        <a:rPr lang="en-US" dirty="0"/>
                        <a:t>GOKULA KRISHNAN A</a:t>
                      </a:r>
                      <a:endParaRPr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val="10003"/>
                  </a:ext>
                </a:extLst>
              </a:tr>
              <a:tr h="357225">
                <a:tc>
                  <a:txBody>
                    <a:bodyPr/>
                    <a:lstStyle/>
                    <a:p>
                      <a:pPr marL="0" lvl="0" indent="0" algn="l" rtl="0">
                        <a:spcBef>
                          <a:spcPts val="0"/>
                        </a:spcBef>
                        <a:spcAft>
                          <a:spcPts val="0"/>
                        </a:spcAft>
                        <a:buNone/>
                      </a:pPr>
                      <a:r>
                        <a:rPr lang="en-US" dirty="0"/>
                        <a:t>2115a930</a:t>
                      </a:r>
                      <a:endParaRPr dirty="0"/>
                    </a:p>
                  </a:txBody>
                  <a:tcPr marL="91425" marR="91425" marT="91425" marB="91425"/>
                </a:tc>
                <a:tc>
                  <a:txBody>
                    <a:bodyPr/>
                    <a:lstStyle/>
                    <a:p>
                      <a:pPr marL="0" lvl="0" indent="0" algn="l" rtl="0">
                        <a:spcBef>
                          <a:spcPts val="0"/>
                        </a:spcBef>
                        <a:spcAft>
                          <a:spcPts val="0"/>
                        </a:spcAft>
                        <a:buNone/>
                      </a:pPr>
                      <a:r>
                        <a:rPr lang="en-US" altLang="zh-CN" dirty="0"/>
                        <a:t>KARTHIKEYAN B</a:t>
                      </a:r>
                      <a:endParaRPr lang="zh-CN" altLang="en-US"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val="10004"/>
                  </a:ext>
                </a:extLst>
              </a:tr>
              <a:tr h="3572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847C6D-3841-1365-0ED9-90A41C1A61D8}"/>
              </a:ext>
            </a:extLst>
          </p:cNvPr>
          <p:cNvPicPr>
            <a:picLocks noChangeAspect="1"/>
          </p:cNvPicPr>
          <p:nvPr/>
        </p:nvPicPr>
        <p:blipFill>
          <a:blip r:embed="rId2"/>
          <a:stretch>
            <a:fillRect/>
          </a:stretch>
        </p:blipFill>
        <p:spPr>
          <a:xfrm>
            <a:off x="4469130" y="205740"/>
            <a:ext cx="4674868" cy="4818697"/>
          </a:xfrm>
          <a:prstGeom prst="rect">
            <a:avLst/>
          </a:prstGeom>
        </p:spPr>
      </p:pic>
      <p:pic>
        <p:nvPicPr>
          <p:cNvPr id="10242" name="Picture 2" descr="Software Testing: Complete Guide 2019 |Professionalqa.com">
            <a:extLst>
              <a:ext uri="{FF2B5EF4-FFF2-40B4-BE49-F238E27FC236}">
                <a16:creationId xmlns:a16="http://schemas.microsoft.com/office/drawing/2014/main" id="{399A149A-54F8-A820-B894-E64972170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05739"/>
            <a:ext cx="4469129" cy="4818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62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a:solidFill>
                  <a:srgbClr val="BD8738"/>
                </a:solidFill>
              </a:rPr>
              <a:t>Insert Your Github Link Here</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8C0775-48AF-2003-D903-F57DF82ADFC7}"/>
              </a:ext>
            </a:extLst>
          </p:cNvPr>
          <p:cNvSpPr txBox="1"/>
          <p:nvPr/>
        </p:nvSpPr>
        <p:spPr>
          <a:xfrm>
            <a:off x="662940" y="137161"/>
            <a:ext cx="3714750" cy="5016758"/>
          </a:xfrm>
          <a:prstGeom prst="rect">
            <a:avLst/>
          </a:prstGeom>
          <a:noFill/>
        </p:spPr>
        <p:txBody>
          <a:bodyPr wrap="square">
            <a:spAutoFit/>
          </a:bodyPr>
          <a:lstStyle/>
          <a:p>
            <a:pPr marL="0" marR="0" lvl="0" indent="0" algn="l" rtl="0">
              <a:lnSpc>
                <a:spcPct val="100000"/>
              </a:lnSpc>
              <a:spcBef>
                <a:spcPts val="0"/>
              </a:spcBef>
              <a:spcAft>
                <a:spcPts val="0"/>
              </a:spcAft>
              <a:buNone/>
            </a:pPr>
            <a:r>
              <a:rPr lang="en-IN" sz="1600" b="1" dirty="0">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1.1 Purpose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1.2 Scope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1.3 Overview</a:t>
            </a:r>
          </a:p>
          <a:p>
            <a:pPr marL="0" marR="0" lvl="0" indent="0" algn="l" rtl="0">
              <a:lnSpc>
                <a:spcPct val="100000"/>
              </a:lnSpc>
              <a:spcBef>
                <a:spcPts val="0"/>
              </a:spcBef>
              <a:spcAft>
                <a:spcPts val="0"/>
              </a:spcAft>
              <a:buNone/>
            </a:pPr>
            <a:r>
              <a:rPr lang="en-IN" sz="1600" b="1" dirty="0">
                <a:latin typeface="EB Garamond"/>
                <a:ea typeface="EB Garamond"/>
                <a:cs typeface="EB Garamond"/>
                <a:sym typeface="EB Garamond"/>
              </a:rPr>
              <a:t>2.Overall Description</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2.1 Product </a:t>
            </a:r>
            <a:r>
              <a:rPr lang="en-IN" sz="1600" dirty="0" err="1">
                <a:latin typeface="EB Garamond"/>
                <a:ea typeface="EB Garamond"/>
                <a:cs typeface="EB Garamond"/>
                <a:sym typeface="EB Garamond"/>
              </a:rPr>
              <a:t>prespective</a:t>
            </a:r>
            <a:endParaRPr lang="en-IN" sz="1600" dirty="0">
              <a:latin typeface="EB Garamond"/>
              <a:ea typeface="EB Garamond"/>
              <a:cs typeface="EB Garamond"/>
              <a:sym typeface="EB Garamond"/>
            </a:endParaRP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2.2 Product Features</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2.3 Product Function</a:t>
            </a:r>
          </a:p>
          <a:p>
            <a:pPr marL="0" marR="0" lvl="0" indent="0" algn="l" rtl="0">
              <a:lnSpc>
                <a:spcPct val="100000"/>
              </a:lnSpc>
              <a:spcBef>
                <a:spcPts val="0"/>
              </a:spcBef>
              <a:spcAft>
                <a:spcPts val="0"/>
              </a:spcAft>
              <a:buNone/>
            </a:pPr>
            <a:r>
              <a:rPr lang="en-IN" sz="1600" b="1" dirty="0">
                <a:latin typeface="EB Garamond"/>
                <a:ea typeface="EB Garamond"/>
                <a:cs typeface="EB Garamond"/>
                <a:sym typeface="EB Garamond"/>
              </a:rPr>
              <a:t>3.Functional Requirements</a:t>
            </a:r>
          </a:p>
          <a:p>
            <a:pPr marL="0" marR="0" lvl="0" indent="0" algn="l" rtl="0">
              <a:lnSpc>
                <a:spcPct val="100000"/>
              </a:lnSpc>
              <a:spcBef>
                <a:spcPts val="0"/>
              </a:spcBef>
              <a:spcAft>
                <a:spcPts val="0"/>
              </a:spcAft>
              <a:buNone/>
            </a:pPr>
            <a:r>
              <a:rPr lang="en-IN" sz="1600" b="1" dirty="0">
                <a:latin typeface="EB Garamond"/>
                <a:ea typeface="EB Garamond"/>
                <a:cs typeface="EB Garamond"/>
                <a:sym typeface="EB Garamond"/>
              </a:rPr>
              <a:t>4.Interface Requirements</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4.1 User Interface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4.2 Hardware Interface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4.3 Software Interface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4.4 Communication Interface</a:t>
            </a:r>
          </a:p>
          <a:p>
            <a:pPr marL="0" marR="0" lvl="0" indent="0" algn="l" rtl="0">
              <a:lnSpc>
                <a:spcPct val="100000"/>
              </a:lnSpc>
              <a:spcBef>
                <a:spcPts val="0"/>
              </a:spcBef>
              <a:spcAft>
                <a:spcPts val="0"/>
              </a:spcAft>
              <a:buNone/>
            </a:pPr>
            <a:r>
              <a:rPr lang="en-IN" sz="1600" b="1" dirty="0">
                <a:latin typeface="EB Garamond"/>
                <a:ea typeface="EB Garamond"/>
                <a:cs typeface="EB Garamond"/>
                <a:sym typeface="EB Garamond"/>
              </a:rPr>
              <a:t>5.Other non-functional Requirements</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5.1 System Architecture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5.2 Safety Requirements</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5.3 Security Requirements</a:t>
            </a:r>
          </a:p>
          <a:p>
            <a:pPr marL="0" marR="0" lvl="0" indent="0" algn="l" rtl="0">
              <a:lnSpc>
                <a:spcPct val="100000"/>
              </a:lnSpc>
              <a:spcBef>
                <a:spcPts val="0"/>
              </a:spcBef>
              <a:spcAft>
                <a:spcPts val="0"/>
              </a:spcAft>
              <a:buNone/>
            </a:pPr>
            <a:r>
              <a:rPr lang="en-US" sz="1600" dirty="0">
                <a:latin typeface="EB Garamond"/>
                <a:ea typeface="EB Garamond"/>
                <a:cs typeface="EB Garamond"/>
                <a:sym typeface="EB Garamond"/>
              </a:rPr>
              <a:t>5.4 Testing Requirements</a:t>
            </a:r>
          </a:p>
          <a:p>
            <a:pPr marL="0" marR="0" lvl="0" indent="0" algn="l" rtl="0">
              <a:lnSpc>
                <a:spcPct val="100000"/>
              </a:lnSpc>
              <a:spcBef>
                <a:spcPts val="0"/>
              </a:spcBef>
              <a:spcAft>
                <a:spcPts val="0"/>
              </a:spcAft>
              <a:buNone/>
            </a:pPr>
            <a:endParaRPr lang="en-IN" sz="1600" dirty="0">
              <a:latin typeface="EB Garamond"/>
              <a:ea typeface="EB Garamond"/>
              <a:cs typeface="EB Garamond"/>
              <a:sym typeface="EB Garamond"/>
            </a:endParaRPr>
          </a:p>
        </p:txBody>
      </p:sp>
      <p:pic>
        <p:nvPicPr>
          <p:cNvPr id="11268" name="Picture 4" descr="11 Best International Money Transfer Services In 2023 (March 2023)">
            <a:extLst>
              <a:ext uri="{FF2B5EF4-FFF2-40B4-BE49-F238E27FC236}">
                <a16:creationId xmlns:a16="http://schemas.microsoft.com/office/drawing/2014/main" id="{048202F5-20FF-C6DA-F828-384BD8C7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530" y="594360"/>
            <a:ext cx="4674870" cy="427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803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52AD-1ED7-C1B4-AA7B-A1FFC7A9F1EC}"/>
              </a:ext>
            </a:extLst>
          </p:cNvPr>
          <p:cNvPicPr>
            <a:picLocks noChangeAspect="1"/>
          </p:cNvPicPr>
          <p:nvPr/>
        </p:nvPicPr>
        <p:blipFill>
          <a:blip r:embed="rId2"/>
          <a:stretch>
            <a:fillRect/>
          </a:stretch>
        </p:blipFill>
        <p:spPr>
          <a:xfrm>
            <a:off x="294678" y="213983"/>
            <a:ext cx="8554644" cy="4715533"/>
          </a:xfrm>
          <a:prstGeom prst="rect">
            <a:avLst/>
          </a:prstGeom>
        </p:spPr>
      </p:pic>
    </p:spTree>
    <p:extLst>
      <p:ext uri="{BB962C8B-B14F-4D97-AF65-F5344CB8AC3E}">
        <p14:creationId xmlns:p14="http://schemas.microsoft.com/office/powerpoint/2010/main" val="59278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9D1105-AE02-ED61-DF64-96099CF9C8C8}"/>
              </a:ext>
            </a:extLst>
          </p:cNvPr>
          <p:cNvSpPr txBox="1"/>
          <p:nvPr/>
        </p:nvSpPr>
        <p:spPr>
          <a:xfrm>
            <a:off x="765810" y="662940"/>
            <a:ext cx="5189220" cy="4647426"/>
          </a:xfrm>
          <a:prstGeom prst="rect">
            <a:avLst/>
          </a:prstGeom>
          <a:noFill/>
        </p:spPr>
        <p:txBody>
          <a:bodyPr wrap="square">
            <a:spAutoFit/>
          </a:bodyPr>
          <a:lstStyle/>
          <a:p>
            <a:r>
              <a:rPr lang="en-US" sz="1600" b="1" dirty="0"/>
              <a:t>PURPOSE</a:t>
            </a:r>
          </a:p>
          <a:p>
            <a:endParaRPr lang="en-US" dirty="0"/>
          </a:p>
          <a:p>
            <a:r>
              <a:rPr lang="en-US" dirty="0"/>
              <a:t>The purpose of this SRS is to outline both the functional and non-functional requirements of the subject money transfer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p>
          <a:p>
            <a:endParaRPr lang="en-US" dirty="0"/>
          </a:p>
          <a:p>
            <a:r>
              <a:rPr lang="en-US" dirty="0"/>
              <a:t>A money transfer service is  an app, website or service that helps you digitally transfer money from one place to another. Learn the details of how different money transfer services work, how to send money internationally and more.</a:t>
            </a:r>
          </a:p>
          <a:p>
            <a:endParaRPr lang="en-US" dirty="0"/>
          </a:p>
          <a:p>
            <a:endParaRPr lang="en-US" dirty="0"/>
          </a:p>
          <a:p>
            <a:endParaRPr lang="en-US" dirty="0"/>
          </a:p>
          <a:p>
            <a:endParaRPr lang="en-US" dirty="0"/>
          </a:p>
          <a:p>
            <a:endParaRPr lang="en-US" dirty="0"/>
          </a:p>
          <a:p>
            <a:endParaRPr lang="en-US" dirty="0"/>
          </a:p>
        </p:txBody>
      </p:sp>
      <p:pic>
        <p:nvPicPr>
          <p:cNvPr id="12290" name="Picture 2" descr="Service Provider of Foreign Exchange &amp; Money Transfer by HPI Forex Private  Limited, Delhi">
            <a:extLst>
              <a:ext uri="{FF2B5EF4-FFF2-40B4-BE49-F238E27FC236}">
                <a16:creationId xmlns:a16="http://schemas.microsoft.com/office/drawing/2014/main" id="{4D29B240-A109-F1C5-D5F9-EF48A38BC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020" y="876300"/>
            <a:ext cx="326898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7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15720C-D4BF-B2D8-99CA-691E0E882BAB}"/>
              </a:ext>
            </a:extLst>
          </p:cNvPr>
          <p:cNvSpPr txBox="1"/>
          <p:nvPr/>
        </p:nvSpPr>
        <p:spPr>
          <a:xfrm>
            <a:off x="5543550" y="548640"/>
            <a:ext cx="2868930" cy="3785652"/>
          </a:xfrm>
          <a:prstGeom prst="rect">
            <a:avLst/>
          </a:prstGeom>
          <a:noFill/>
        </p:spPr>
        <p:txBody>
          <a:bodyPr wrap="square">
            <a:spAutoFit/>
          </a:bodyPr>
          <a:lstStyle/>
          <a:p>
            <a:pPr algn="l" fontAlgn="auto"/>
            <a:r>
              <a:rPr lang="en-US" sz="1600" b="1" i="0" u="sng" dirty="0">
                <a:effectLst/>
                <a:latin typeface="-apple-system"/>
              </a:rPr>
              <a:t>SCOPE:</a:t>
            </a:r>
          </a:p>
          <a:p>
            <a:pPr algn="l" fontAlgn="auto"/>
            <a:endParaRPr lang="en-US" b="1" u="sng" dirty="0">
              <a:latin typeface="-apple-system"/>
            </a:endParaRPr>
          </a:p>
          <a:p>
            <a:pPr algn="l" fontAlgn="auto"/>
            <a:r>
              <a:rPr lang="en-US" b="1" i="0" dirty="0">
                <a:effectLst/>
                <a:latin typeface="-apple-system"/>
              </a:rPr>
              <a:t>The money transfer has a very wide scope</a:t>
            </a:r>
          </a:p>
          <a:p>
            <a:pPr algn="l" fontAlgn="auto"/>
            <a:r>
              <a:rPr lang="en-US" b="0" i="0" dirty="0">
                <a:effectLst/>
                <a:latin typeface="-apple-system"/>
              </a:rPr>
              <a:t>It is very inexpensive and reliable way of transfer and receives money. It helps us to transfer online money to anywhere in world in a very short time. Now days people don’t want to waste there their time in standing in bank’s queue and don’t have time to go to bank. Everyone wants to get the things done from where ever they are and whenever they want. So there is lots of scope for money transfer business. It is also a secure way of transfer and receives money.</a:t>
            </a:r>
          </a:p>
        </p:txBody>
      </p:sp>
      <p:pic>
        <p:nvPicPr>
          <p:cNvPr id="4" name="Picture Placeholder 28">
            <a:extLst>
              <a:ext uri="{FF2B5EF4-FFF2-40B4-BE49-F238E27FC236}">
                <a16:creationId xmlns:a16="http://schemas.microsoft.com/office/drawing/2014/main" id="{6BD3BF8B-2B98-0971-22C2-6359E156F942}"/>
              </a:ext>
            </a:extLst>
          </p:cNvPr>
          <p:cNvPicPr>
            <a:picLocks noChangeAspect="1"/>
          </p:cNvPicPr>
          <p:nvPr/>
        </p:nvPicPr>
        <p:blipFill>
          <a:blip r:embed="rId2"/>
          <a:srcRect l="19580" r="19580"/>
          <a:stretch>
            <a:fillRect/>
          </a:stretch>
        </p:blipFill>
        <p:spPr>
          <a:xfrm>
            <a:off x="-1" y="0"/>
            <a:ext cx="4690335" cy="5139879"/>
          </a:xfrm>
          <a:prstGeom prst="rect">
            <a:avLst/>
          </a:prstGeom>
        </p:spPr>
      </p:pic>
    </p:spTree>
    <p:extLst>
      <p:ext uri="{BB962C8B-B14F-4D97-AF65-F5344CB8AC3E}">
        <p14:creationId xmlns:p14="http://schemas.microsoft.com/office/powerpoint/2010/main" val="3928522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968C3C-CD43-581C-0B96-CDC0FB100EB7}"/>
              </a:ext>
            </a:extLst>
          </p:cNvPr>
          <p:cNvPicPr>
            <a:picLocks noChangeAspect="1"/>
          </p:cNvPicPr>
          <p:nvPr/>
        </p:nvPicPr>
        <p:blipFill>
          <a:blip r:embed="rId2"/>
          <a:stretch>
            <a:fillRect/>
          </a:stretch>
        </p:blipFill>
        <p:spPr>
          <a:xfrm>
            <a:off x="2811780" y="0"/>
            <a:ext cx="6240780" cy="4926330"/>
          </a:xfrm>
          <a:prstGeom prst="rect">
            <a:avLst/>
          </a:prstGeom>
        </p:spPr>
      </p:pic>
      <p:sp>
        <p:nvSpPr>
          <p:cNvPr id="7" name="TextBox 6">
            <a:extLst>
              <a:ext uri="{FF2B5EF4-FFF2-40B4-BE49-F238E27FC236}">
                <a16:creationId xmlns:a16="http://schemas.microsoft.com/office/drawing/2014/main" id="{3CC2AECC-F59D-00F5-EE18-1D9D05CED5A3}"/>
              </a:ext>
            </a:extLst>
          </p:cNvPr>
          <p:cNvSpPr txBox="1"/>
          <p:nvPr/>
        </p:nvSpPr>
        <p:spPr>
          <a:xfrm>
            <a:off x="445770" y="331470"/>
            <a:ext cx="3314700" cy="3877985"/>
          </a:xfrm>
          <a:prstGeom prst="rect">
            <a:avLst/>
          </a:prstGeom>
          <a:noFill/>
        </p:spPr>
        <p:txBody>
          <a:bodyPr wrap="square">
            <a:spAutoFit/>
          </a:bodyPr>
          <a:lstStyle/>
          <a:p>
            <a:r>
              <a:rPr lang="en-US" sz="2400" u="sng" dirty="0"/>
              <a:t>Overview</a:t>
            </a:r>
          </a:p>
          <a:p>
            <a:br>
              <a:rPr lang="en-US" dirty="0"/>
            </a:br>
            <a:r>
              <a:rPr lang="en-US" sz="1600" dirty="0"/>
              <a:t>A Funds Transfer is a sequence of events that results in the movement of funds from the remitter to the beneficiary. It is also defined as the remittance of funds from one party to itself or to another party through the banking system. It is an essential support function for other financial products such as loan repayment, settlement of trade bills etc., apart from being an important stand-alone function in a typical bank.</a:t>
            </a:r>
          </a:p>
        </p:txBody>
      </p:sp>
    </p:spTree>
    <p:extLst>
      <p:ext uri="{BB962C8B-B14F-4D97-AF65-F5344CB8AC3E}">
        <p14:creationId xmlns:p14="http://schemas.microsoft.com/office/powerpoint/2010/main" val="2188210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R Business Partner Job Description: What You Should Know | AIHR">
            <a:extLst>
              <a:ext uri="{FF2B5EF4-FFF2-40B4-BE49-F238E27FC236}">
                <a16:creationId xmlns:a16="http://schemas.microsoft.com/office/drawing/2014/main" id="{1D710743-195B-CEB6-A241-855244F4A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863"/>
            <a:ext cx="5737860" cy="5056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5E6B20-C0D1-E313-9838-48655F348875}"/>
              </a:ext>
            </a:extLst>
          </p:cNvPr>
          <p:cNvSpPr txBox="1"/>
          <p:nvPr/>
        </p:nvSpPr>
        <p:spPr>
          <a:xfrm>
            <a:off x="4674870" y="423691"/>
            <a:ext cx="4183379" cy="4311373"/>
          </a:xfrm>
          <a:prstGeom prst="rect">
            <a:avLst/>
          </a:prstGeom>
          <a:noFill/>
        </p:spPr>
        <p:txBody>
          <a:bodyPr wrap="square">
            <a:spAutoFit/>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pPr marL="139700" indent="0">
              <a:lnSpc>
                <a:spcPct val="107000"/>
              </a:lnSpc>
              <a:spcAft>
                <a:spcPts val="800"/>
              </a:spcAft>
              <a:buNone/>
            </a:pPr>
            <a:r>
              <a:rPr lang="en-IN" u="sng" dirty="0">
                <a:effectLst/>
                <a:latin typeface="EB Garamond" panose="00000500000000000000" pitchFamily="2" charset="0"/>
                <a:ea typeface="EB Garamond" panose="00000500000000000000" pitchFamily="2" charset="0"/>
                <a:cs typeface="Latha" panose="020B0604020202020204" pitchFamily="34" charset="0"/>
              </a:rPr>
              <a:t> Product perspective</a:t>
            </a:r>
          </a:p>
          <a:p>
            <a:pPr marL="139700" indent="0">
              <a:lnSpc>
                <a:spcPct val="107000"/>
              </a:lnSpc>
              <a:spcAft>
                <a:spcPts val="800"/>
              </a:spcAft>
              <a:buNone/>
            </a:pPr>
            <a:r>
              <a:rPr lang="en-IN" dirty="0">
                <a:effectLst/>
                <a:latin typeface="EB Garamond" panose="00000500000000000000" pitchFamily="2" charset="0"/>
                <a:ea typeface="EB Garamond" panose="00000500000000000000" pitchFamily="2" charset="0"/>
                <a:cs typeface="Latha" panose="020B0604020202020204" pitchFamily="34" charset="0"/>
              </a:rPr>
              <a:t>The online </a:t>
            </a:r>
            <a:r>
              <a:rPr lang="en-IN" dirty="0">
                <a:latin typeface="EB Garamond" panose="00000500000000000000" pitchFamily="2" charset="0"/>
                <a:ea typeface="EB Garamond" panose="00000500000000000000" pitchFamily="2" charset="0"/>
                <a:cs typeface="Latha" panose="020B0604020202020204" pitchFamily="34" charset="0"/>
              </a:rPr>
              <a:t>Money transfer </a:t>
            </a:r>
            <a:r>
              <a:rPr lang="en-IN" dirty="0">
                <a:effectLst/>
                <a:latin typeface="EB Garamond" panose="00000500000000000000" pitchFamily="2" charset="0"/>
                <a:ea typeface="EB Garamond" panose="00000500000000000000" pitchFamily="2" charset="0"/>
                <a:cs typeface="Latha" panose="020B0604020202020204" pitchFamily="34" charset="0"/>
              </a:rPr>
              <a:t>website is an application of web-based system. This website provide complete product to place review, </a:t>
            </a:r>
            <a:r>
              <a:rPr lang="en-IN" dirty="0">
                <a:latin typeface="EB Garamond" panose="00000500000000000000" pitchFamily="2" charset="0"/>
                <a:ea typeface="EB Garamond" panose="00000500000000000000" pitchFamily="2" charset="0"/>
                <a:cs typeface="Latha" panose="020B0604020202020204" pitchFamily="34" charset="0"/>
              </a:rPr>
              <a:t>transfer </a:t>
            </a:r>
            <a:r>
              <a:rPr lang="en-IN" dirty="0">
                <a:effectLst/>
                <a:latin typeface="EB Garamond" panose="00000500000000000000" pitchFamily="2" charset="0"/>
                <a:ea typeface="EB Garamond" panose="00000500000000000000" pitchFamily="2" charset="0"/>
                <a:cs typeface="Latha" panose="020B0604020202020204" pitchFamily="34" charset="0"/>
              </a:rPr>
              <a:t>and fund processing. It can be accessed  through internet browsers on PC, mobile etc.</a:t>
            </a:r>
          </a:p>
          <a:p>
            <a:pPr marL="139700" indent="0">
              <a:lnSpc>
                <a:spcPct val="107000"/>
              </a:lnSpc>
              <a:spcAft>
                <a:spcPts val="800"/>
              </a:spcAft>
              <a:buNone/>
            </a:pPr>
            <a:r>
              <a:rPr lang="en-IN" sz="1400" u="sng" dirty="0">
                <a:effectLst/>
                <a:latin typeface="EB Garamond" panose="00000500000000000000" pitchFamily="2" charset="0"/>
                <a:ea typeface="EB Garamond" panose="00000500000000000000" pitchFamily="2" charset="0"/>
                <a:cs typeface="Latha" panose="020B0604020202020204" pitchFamily="34" charset="0"/>
              </a:rPr>
              <a:t>Product features</a:t>
            </a:r>
            <a:endParaRPr lang="en-IN" sz="1100"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a:t>
            </a:r>
            <a:r>
              <a:rPr lang="en-IN" dirty="0" err="1">
                <a:latin typeface="EB Garamond" panose="00000500000000000000" pitchFamily="2" charset="0"/>
                <a:ea typeface="EB Garamond" panose="00000500000000000000" pitchFamily="2" charset="0"/>
                <a:cs typeface="Latha" panose="020B0604020202020204" pitchFamily="34" charset="0"/>
              </a:rPr>
              <a:t>banks</a:t>
            </a:r>
            <a:r>
              <a:rPr lang="en-IN" sz="1400" dirty="0" err="1">
                <a:effectLst/>
                <a:latin typeface="EB Garamond" panose="00000500000000000000" pitchFamily="2" charset="0"/>
                <a:ea typeface="EB Garamond" panose="00000500000000000000" pitchFamily="2" charset="0"/>
                <a:cs typeface="Latha" panose="020B0604020202020204" pitchFamily="34" charset="0"/>
              </a:rPr>
              <a:t>with</a:t>
            </a:r>
            <a:r>
              <a:rPr lang="en-IN" sz="1400" dirty="0">
                <a:effectLst/>
                <a:latin typeface="EB Garamond" panose="00000500000000000000" pitchFamily="2" charset="0"/>
                <a:ea typeface="EB Garamond" panose="00000500000000000000" pitchFamily="2" charset="0"/>
                <a:cs typeface="Latha" panose="020B0604020202020204" pitchFamily="34" charset="0"/>
              </a:rPr>
              <a:t> the customer within few clicks at the peak lunch time. This also helps to learn about the web application designing for eCommerce using new programming technique.</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4076194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Build a Money Transfer Website | Yellow">
            <a:extLst>
              <a:ext uri="{FF2B5EF4-FFF2-40B4-BE49-F238E27FC236}">
                <a16:creationId xmlns:a16="http://schemas.microsoft.com/office/drawing/2014/main" id="{7E77E666-D36F-26DF-4592-EB716E96A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9144000" cy="5124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6BC7E-EFB8-49AE-16B1-17BD712E553C}"/>
              </a:ext>
            </a:extLst>
          </p:cNvPr>
          <p:cNvSpPr txBox="1"/>
          <p:nvPr/>
        </p:nvSpPr>
        <p:spPr>
          <a:xfrm>
            <a:off x="274321" y="125731"/>
            <a:ext cx="6697980" cy="523220"/>
          </a:xfrm>
          <a:prstGeom prst="rect">
            <a:avLst/>
          </a:prstGeom>
          <a:noFill/>
        </p:spPr>
        <p:txBody>
          <a:bodyPr wrap="square">
            <a:spAutoFit/>
          </a:bodyPr>
          <a:lstStyle/>
          <a:p>
            <a:r>
              <a:rPr lang="en-IN" sz="2800" u="sng" dirty="0">
                <a:effectLst/>
                <a:latin typeface="EB Garamond" panose="00000500000000000000" pitchFamily="2" charset="0"/>
                <a:ea typeface="EB Garamond" panose="00000500000000000000" pitchFamily="2" charset="0"/>
                <a:cs typeface="Latha" panose="020B0604020202020204" pitchFamily="34" charset="0"/>
              </a:rPr>
              <a:t>Product </a:t>
            </a:r>
            <a:r>
              <a:rPr lang="en-IN" sz="2800" u="sng" dirty="0">
                <a:latin typeface="EB Garamond"/>
                <a:ea typeface="EB Garamond"/>
                <a:cs typeface="EB Garamond"/>
                <a:sym typeface="EB Garamond"/>
              </a:rPr>
              <a:t> Features</a:t>
            </a:r>
            <a:r>
              <a:rPr lang="en-IN" sz="2800" dirty="0">
                <a:latin typeface="EB Garamond"/>
                <a:ea typeface="EB Garamond"/>
                <a:cs typeface="EB Garamond"/>
                <a:sym typeface="EB Garamond"/>
              </a:rPr>
              <a:t> </a:t>
            </a:r>
            <a:r>
              <a:rPr lang="en-IN" sz="2800" u="sng" dirty="0">
                <a:effectLst/>
                <a:latin typeface="EB Garamond" panose="00000500000000000000" pitchFamily="2" charset="0"/>
                <a:ea typeface="EB Garamond" panose="00000500000000000000" pitchFamily="2" charset="0"/>
                <a:cs typeface="Latha" panose="020B0604020202020204" pitchFamily="34" charset="0"/>
              </a:rPr>
              <a:t>:</a:t>
            </a:r>
            <a:endParaRPr lang="en-US" sz="2800" dirty="0"/>
          </a:p>
        </p:txBody>
      </p:sp>
    </p:spTree>
    <p:extLst>
      <p:ext uri="{BB962C8B-B14F-4D97-AF65-F5344CB8AC3E}">
        <p14:creationId xmlns:p14="http://schemas.microsoft.com/office/powerpoint/2010/main" val="272212447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1039</Words>
  <Application>Microsoft Office PowerPoint</Application>
  <PresentationFormat>On-screen Show (16:9)</PresentationFormat>
  <Paragraphs>80</Paragraphs>
  <Slides>22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EB Garamond</vt:lpstr>
      <vt:lpstr>EB Garamond SemiBold</vt:lpstr>
      <vt:lpstr>EB Garamond Medium</vt:lpstr>
      <vt:lpstr>Public Sans</vt:lpstr>
      <vt:lpstr>Calibri</vt:lpstr>
      <vt:lpstr>-apple-system</vt:lpstr>
      <vt:lpstr>Noto Sans Symbols</vt:lpstr>
      <vt:lpstr>Arial</vt:lpstr>
      <vt:lpstr>Arial</vt:lpstr>
      <vt:lpstr>Simple Light</vt:lpstr>
      <vt:lpstr>PowerPoint Presentation</vt:lpstr>
      <vt:lpstr> MONEY TRANSFER WEBSITE 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Interfaces</vt:lpstr>
      <vt:lpstr> Software Interfaces  </vt:lpstr>
      <vt:lpstr>Communications Interfaces</vt:lpstr>
      <vt:lpstr>PowerPoint Presentation</vt:lpstr>
      <vt:lpstr>PowerPoint Presentation</vt:lpstr>
      <vt:lpstr>PowerPoint Presentation</vt:lpstr>
      <vt:lpstr>Safety Requirements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Windows</cp:lastModifiedBy>
  <cp:revision>1</cp:revision>
  <dcterms:created xsi:type="dcterms:W3CDTF">2020-08-13T11:21:46Z</dcterms:created>
  <dcterms:modified xsi:type="dcterms:W3CDTF">2023-03-15T17:43:06Z</dcterms:modified>
</cp:coreProperties>
</file>